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1" r:id="rId5"/>
    <p:sldId id="268" r:id="rId6"/>
    <p:sldId id="264" r:id="rId7"/>
    <p:sldId id="267" r:id="rId8"/>
    <p:sldId id="270" r:id="rId9"/>
    <p:sldId id="284" r:id="rId10"/>
    <p:sldId id="260" r:id="rId11"/>
    <p:sldId id="259" r:id="rId12"/>
    <p:sldId id="262" r:id="rId13"/>
    <p:sldId id="263" r:id="rId14"/>
    <p:sldId id="271" r:id="rId15"/>
    <p:sldId id="279" r:id="rId16"/>
    <p:sldId id="280" r:id="rId17"/>
    <p:sldId id="272" r:id="rId18"/>
    <p:sldId id="276" r:id="rId19"/>
    <p:sldId id="277" r:id="rId20"/>
    <p:sldId id="283" r:id="rId21"/>
    <p:sldId id="282" r:id="rId22"/>
    <p:sldId id="275" r:id="rId23"/>
    <p:sldId id="278" r:id="rId24"/>
    <p:sldId id="281" r:id="rId25"/>
    <p:sldId id="265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2" autoAdjust="0"/>
    <p:restoredTop sz="83277" autoAdjust="0"/>
  </p:normalViewPr>
  <p:slideViewPr>
    <p:cSldViewPr snapToGrid="0">
      <p:cViewPr varScale="1">
        <p:scale>
          <a:sx n="128" d="100"/>
          <a:sy n="128" d="100"/>
        </p:scale>
        <p:origin x="1416" y="13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D8747-5C1B-45EF-B90E-F473D5BD4BC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E754A-F208-4138-BB4F-E8F0E4666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9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91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Stage problem</a:t>
            </a:r>
          </a:p>
          <a:p>
            <a:endParaRPr lang="en-US" dirty="0"/>
          </a:p>
          <a:p>
            <a:r>
              <a:rPr lang="en-US" dirty="0"/>
              <a:t>Top – Traditional Machine learning on the Photometry data – tabular</a:t>
            </a:r>
          </a:p>
          <a:p>
            <a:r>
              <a:rPr lang="en-US" dirty="0"/>
              <a:t>Bottom – Deep Learning on Image Data – Images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Wont go too </a:t>
            </a:r>
            <a:r>
              <a:rPr lang="en-US" dirty="0" err="1"/>
              <a:t>indepth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Image processing at the front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Usual model selection </a:t>
            </a:r>
            <a:r>
              <a:rPr lang="en-US" dirty="0">
                <a:sym typeface="Wingdings" panose="05000000000000000000" pitchFamily="2" charset="2"/>
              </a:rPr>
              <a:t> training  validation  iteration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Then to model evaluation on test 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3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problem into two solutions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Photometric Classification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Tabular data on 100,000 objects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Using a voting classifier at the end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Closely connected 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Image Classification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Training on images chips associated with the photometry data.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4 models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 </a:t>
            </a:r>
            <a:r>
              <a:rPr lang="en-US" dirty="0">
                <a:sym typeface="Wingdings" panose="05000000000000000000" pitchFamily="2" charset="2"/>
              </a:rPr>
              <a:t>Accuracy above 33%, since guessing “GALAXY” for every object gives 33%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24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 Curves for traditional Machine Learning solution</a:t>
            </a:r>
          </a:p>
          <a:p>
            <a:endParaRPr lang="en-US" dirty="0"/>
          </a:p>
          <a:p>
            <a:r>
              <a:rPr lang="en-US" dirty="0" err="1"/>
              <a:t>GradientBoosting</a:t>
            </a:r>
            <a:r>
              <a:rPr lang="en-US" dirty="0"/>
              <a:t> + </a:t>
            </a:r>
            <a:r>
              <a:rPr lang="en-US" dirty="0" err="1"/>
              <a:t>RandomForest</a:t>
            </a:r>
            <a:endParaRPr lang="en-US" dirty="0"/>
          </a:p>
          <a:p>
            <a:r>
              <a:rPr lang="en-US" dirty="0"/>
              <a:t>Both in the upper 90s, indicating great performance!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8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Hyper parameters used</a:t>
            </a:r>
          </a:p>
          <a:p>
            <a:endParaRPr lang="en-US" dirty="0"/>
          </a:p>
          <a:p>
            <a:r>
              <a:rPr lang="en-US" dirty="0"/>
              <a:t>Anything not listed is default value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VotingClassifier</a:t>
            </a:r>
            <a:r>
              <a:rPr lang="en-US" dirty="0"/>
              <a:t> = RF+GB based on validation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 metrics for Photometry Classification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GradientBoosting</a:t>
            </a:r>
            <a:r>
              <a:rPr lang="en-US" dirty="0"/>
              <a:t> + </a:t>
            </a:r>
            <a:r>
              <a:rPr lang="en-US" dirty="0" err="1"/>
              <a:t>RandomForest</a:t>
            </a:r>
            <a:r>
              <a:rPr lang="en-US" dirty="0"/>
              <a:t> (potentially SVC as well)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Highest accuracies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Highest ROC AUC OVO/OVR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VotingClassifier</a:t>
            </a:r>
            <a:r>
              <a:rPr lang="en-US" dirty="0"/>
              <a:t> uses </a:t>
            </a:r>
            <a:r>
              <a:rPr lang="en-US" dirty="0" err="1"/>
              <a:t>RandomForest+GradientBoosting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48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NN used for classification</a:t>
            </a:r>
          </a:p>
          <a:p>
            <a:endParaRPr lang="en-US" dirty="0"/>
          </a:p>
          <a:p>
            <a:r>
              <a:rPr lang="en-US" dirty="0"/>
              <a:t>I picked 5 epochs</a:t>
            </a:r>
          </a:p>
          <a:p>
            <a:endParaRPr lang="en-US" dirty="0"/>
          </a:p>
          <a:p>
            <a:r>
              <a:rPr lang="en-US" dirty="0" err="1"/>
              <a:t>Hypermodel</a:t>
            </a:r>
            <a:r>
              <a:rPr lang="en-US" dirty="0"/>
              <a:t> picked 3 and 6</a:t>
            </a:r>
          </a:p>
          <a:p>
            <a:endParaRPr lang="en-US" dirty="0"/>
          </a:p>
          <a:p>
            <a:r>
              <a:rPr lang="en-US" dirty="0"/>
              <a:t>Conv HM has low # of parameters </a:t>
            </a:r>
            <a:r>
              <a:rPr lang="en-US" dirty="0">
                <a:sym typeface="Wingdings" panose="05000000000000000000" pitchFamily="2" charset="2"/>
              </a:rPr>
              <a:t> extra epoch?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9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level model performances</a:t>
            </a:r>
          </a:p>
          <a:p>
            <a:endParaRPr lang="en-US" dirty="0"/>
          </a:p>
          <a:p>
            <a:r>
              <a:rPr lang="en-US" dirty="0"/>
              <a:t>Machine Learning voting classifier is best.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Higher quality data?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Deep Learning models didn’t perform as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highest is the Convolutional </a:t>
            </a:r>
            <a:r>
              <a:rPr lang="en-US" dirty="0" err="1"/>
              <a:t>HyperModel</a:t>
            </a:r>
            <a:r>
              <a:rPr lang="en-US" dirty="0"/>
              <a:t> w/ 0.816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97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the difference between two approaches</a:t>
            </a:r>
          </a:p>
          <a:p>
            <a:endParaRPr lang="en-US" dirty="0"/>
          </a:p>
          <a:p>
            <a:r>
              <a:rPr lang="en-US" dirty="0" err="1"/>
              <a:t>VotingClassifier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Tabular photometry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Rows and columns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CNN-</a:t>
            </a:r>
            <a:r>
              <a:rPr lang="en-US" dirty="0" err="1"/>
              <a:t>HyperModel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Image Chips with large variations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40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Images of a single object is hard!</a:t>
            </a:r>
          </a:p>
          <a:p>
            <a:endParaRPr lang="en-US" dirty="0"/>
          </a:p>
          <a:p>
            <a:r>
              <a:rPr lang="en-US" dirty="0"/>
              <a:t>Closely spaced objects make it hard to find object of interest</a:t>
            </a:r>
          </a:p>
          <a:p>
            <a:endParaRPr lang="en-US" dirty="0"/>
          </a:p>
          <a:p>
            <a:r>
              <a:rPr lang="en-US" dirty="0"/>
              <a:t>Improve 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Proper segmentation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Proper deblending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3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ASTRONOMY BECOMING A DATA SCIENCE DOMINATED FIELD</a:t>
            </a:r>
          </a:p>
          <a:p>
            <a:r>
              <a:rPr lang="en-US" dirty="0"/>
              <a:t>Changes from Telescopes seeing very dim to seeing very wide.</a:t>
            </a:r>
          </a:p>
          <a:p>
            <a:r>
              <a:rPr lang="en-US" dirty="0"/>
              <a:t>Left – Hubble Space Telescope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18GB/week average</a:t>
            </a:r>
          </a:p>
          <a:p>
            <a:r>
              <a:rPr lang="en-US" dirty="0"/>
              <a:t>LSST (https://astronomy.com/news/2017/12/the-lsst-and-big-data-science) and (https://www.lsst.org/about)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20TB processed and stored each night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Planned to deliver over 500 </a:t>
            </a:r>
            <a:r>
              <a:rPr lang="en-US" dirty="0" err="1"/>
              <a:t>PetaBytes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21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</a:t>
            </a:r>
          </a:p>
          <a:p>
            <a:r>
              <a:rPr lang="en-US" dirty="0"/>
              <a:t> - raw image from SDSS</a:t>
            </a:r>
          </a:p>
          <a:p>
            <a:endParaRPr lang="en-US" dirty="0"/>
          </a:p>
          <a:p>
            <a:r>
              <a:rPr lang="en-US" dirty="0"/>
              <a:t>Right:</a:t>
            </a:r>
          </a:p>
          <a:p>
            <a:pPr marL="171450" indent="-171450">
              <a:buFontTx/>
              <a:buChar char="-"/>
            </a:pPr>
            <a:r>
              <a:rPr lang="en-US" dirty="0"/>
              <a:t>Normalized + background subtracted + noise reduced (all simple versions)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74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77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82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04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96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26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21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SDSS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Lots to look 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important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Each point is an observation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Each color is how far back in time we are looking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 further back we look, we are able to see more “creation” </a:t>
            </a:r>
            <a:r>
              <a:rPr lang="en-US" dirty="0">
                <a:sym typeface="Wingdings" panose="05000000000000000000" pitchFamily="2" charset="2"/>
              </a:rPr>
              <a:t> younger galaxies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230 million objects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&gt;270 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10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Displayed: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Distributions of selected features PRIOR TO TRANSFORMATION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 G R I Z  measures brightness in a specific wavelength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Redshift  how much wavelength has shifted from first emission to when we detected 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Correlates with distance away from us and age of object.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Multi-Modal distributions  evidence of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2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Displayed: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Wavebands: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Easy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Standard Scaler and was done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Redshift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Not so easy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Allows for negative numbers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Cant take log of negative number to help with skewness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Equation has an implicit – 1,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Bias = +1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Can now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15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with a subset</a:t>
            </a:r>
          </a:p>
          <a:p>
            <a:r>
              <a:rPr lang="en-US" dirty="0"/>
              <a:t>~100,000 records </a:t>
            </a:r>
            <a:r>
              <a:rPr lang="en-US" dirty="0">
                <a:sym typeface="Wingdings" panose="05000000000000000000" pitchFamily="2" charset="2"/>
              </a:rPr>
              <a:t> 100,000 objects</a:t>
            </a:r>
          </a:p>
          <a:p>
            <a:endParaRPr lang="en-US" dirty="0"/>
          </a:p>
          <a:p>
            <a:r>
              <a:rPr lang="en-US" dirty="0"/>
              <a:t>Classification proportions</a:t>
            </a:r>
          </a:p>
          <a:p>
            <a:r>
              <a:rPr lang="en-US" dirty="0"/>
              <a:t>~60% galaxies</a:t>
            </a:r>
          </a:p>
          <a:p>
            <a:r>
              <a:rPr lang="en-US" dirty="0"/>
              <a:t>~20% each for star and QSO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30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Handy SDSS API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Processed Image from SDSS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Normalized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Scaled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Background Subtracted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Noise Reduced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Cant train model on entire image  Associate record in data set with object in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5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Essentially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Download image containing object  find source containing object   create an image “chip” of just the source </a:t>
            </a:r>
          </a:p>
          <a:p>
            <a:r>
              <a:rPr lang="en-US" dirty="0">
                <a:sym typeface="Wingdings" panose="05000000000000000000" pitchFamily="2" charset="2"/>
              </a:rPr>
              <a:t>Do again for all 5 wavebands (</a:t>
            </a:r>
            <a:r>
              <a:rPr lang="en-US" dirty="0" err="1">
                <a:sym typeface="Wingdings" panose="05000000000000000000" pitchFamily="2" charset="2"/>
              </a:rPr>
              <a:t>ugriz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Haven’t done this for every object </a:t>
            </a:r>
          </a:p>
          <a:p>
            <a:r>
              <a:rPr lang="en-US" dirty="0">
                <a:sym typeface="Wingdings" panose="05000000000000000000" pitchFamily="2" charset="2"/>
              </a:rPr>
              <a:t>	(that’s a lot of time and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07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Essentially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Download image containing object  find source containing object   create an image “chip” of just the source </a:t>
            </a:r>
          </a:p>
          <a:p>
            <a:r>
              <a:rPr lang="en-US" dirty="0">
                <a:sym typeface="Wingdings" panose="05000000000000000000" pitchFamily="2" charset="2"/>
              </a:rPr>
              <a:t>Do again for all 5 wavebands (</a:t>
            </a:r>
            <a:r>
              <a:rPr lang="en-US" dirty="0" err="1">
                <a:sym typeface="Wingdings" panose="05000000000000000000" pitchFamily="2" charset="2"/>
              </a:rPr>
              <a:t>ugriz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Haven’t done this for every object </a:t>
            </a:r>
          </a:p>
          <a:p>
            <a:r>
              <a:rPr lang="en-US" dirty="0">
                <a:sym typeface="Wingdings" panose="05000000000000000000" pitchFamily="2" charset="2"/>
              </a:rPr>
              <a:t>	(that’s a lot of time and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4EE1-BEE7-33BF-FBBE-4C9106254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62CDD-E71D-E9B0-A39E-E9706DAA1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F656A-38A1-AE3A-7286-E562B2A1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AAF3C-1398-1373-AF5D-94D238B1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E039F-0453-5360-ECF8-7879575A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1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6603-2F73-6CDB-CF0F-9639B5CD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7A15E-E3E0-054B-BE3F-235A62576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08CC7-D007-8839-3DA0-BE49DAD0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CA008-C73C-A06E-6753-47113440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D14B-7137-C294-1D01-7BC23FD0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2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AC2FD-EE29-3E86-F6A3-3DA50856D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C355E-1940-B9F1-8581-5E9239F54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2304F-3631-7AA8-D6E1-3D7A1275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7E9E2-53AF-4608-C4F1-C73F5FC06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CD3E7-2D0B-1F49-3B8E-D7C1A83E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9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536D-104C-0AA0-55E4-24A76573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5760-8EFF-78A9-E454-C9E2BAE8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2ED2A-4494-B68E-9FD0-931A572B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8A3F4-D708-B639-7E2A-39AA619A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A58E-D99A-4362-2C5E-85AC8DC7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AC1A-0B16-4DC8-D570-37A0E38A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1DA09-FFB5-6537-8B3C-C72435EA1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31B49-AC73-7498-4461-DEF336F1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C238-E319-FA48-13AA-917470648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CA988-F359-8232-9454-A992F9BB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C349-910C-A1B4-1BD3-9A04AB23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A5699-A016-A6BE-76DB-CFAF56869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81076-D571-AE9A-29C2-951C239C7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6470D-15DA-7F0D-93C4-D64D25EA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EBC01-C419-EF9B-55E8-8E51F72C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B8850-7AA0-4D28-001C-94950BC5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6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A8E1-B09D-84BF-EE68-9C4143D6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C885C-FBF8-4AB3-6339-FB3689F39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BB564-81B6-D4DB-DE06-E9C26B1B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AFFC5-C5DE-DBBA-D3ED-8B39AFAB9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DEA8D-A49D-52A4-84E0-B6BB780F9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1C3A1-6A90-A8AA-302D-39A39880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8A02B-A42E-4410-4E3E-A72F5968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594222-8F11-8F0C-5983-38904D02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1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21D0-B4B8-8878-0CC5-C65EDF67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72F19-0689-B3C5-7AB6-03A34EA3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0917C-26AC-EB20-8F4D-FF2ED167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D75CB-AC44-5D0D-6A4D-544BAEBE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4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A848B-1ED0-2136-F807-3DF83AE1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9BFC9-87C5-BF73-CECB-864387C4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8B7B9-A5D1-3AE6-BE6F-09533E53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7678-ADD3-F1C6-A73F-3C5B7255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0EA0-A346-5ABA-3E6D-BFBB4A2D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9B2AE-2D63-6535-DA88-8D1AD98D1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F8556-811A-8231-D9B2-DE9C7958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5DFEB-C0D2-AA4E-7F29-71D2A606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FFACD-6E3B-70FF-F767-A8F27831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7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3D95-97BC-2B6E-1E82-9CE03DBBA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D1C54-304A-5D50-D32E-D6E036274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AFF3D-8327-EAEB-C164-38540CE7C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6F28E-3F5B-0661-32A3-BAEA1A59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FCBDA-7DB9-E1FF-8457-E1B13FB1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26864-B7AC-AA1E-F312-D6BED122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F8A40-65BF-D97A-1906-34EEF57C0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72872-CC3B-5AC3-F096-B8ABBEAD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BBD1-3820-63A6-6EC7-E714D102E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D4543-7E2C-496D-93CC-ED4E8D9697D4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43316-4419-F296-7C9B-B258B6C50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6DB24-7FAF-2451-D594-46EF3C4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8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0367-427E-DA38-8EC3-67D37B364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63500">
              <a:srgbClr val="C00000">
                <a:alpha val="40000"/>
              </a:srgbClr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SDSS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BCBAE-5423-AA8C-3FBE-6ADD5B40E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Diego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</a:p>
        </p:txBody>
      </p:sp>
    </p:spTree>
    <p:extLst>
      <p:ext uri="{BB962C8B-B14F-4D97-AF65-F5344CB8AC3E}">
        <p14:creationId xmlns:p14="http://schemas.microsoft.com/office/powerpoint/2010/main" val="4256364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8777-4C34-842E-69B9-F260860A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Block Diagram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8485D-BFEC-422A-4777-795325B3A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1326265"/>
            <a:ext cx="9848850" cy="5166610"/>
          </a:xfrm>
        </p:spPr>
      </p:pic>
    </p:spTree>
    <p:extLst>
      <p:ext uri="{BB962C8B-B14F-4D97-AF65-F5344CB8AC3E}">
        <p14:creationId xmlns:p14="http://schemas.microsoft.com/office/powerpoint/2010/main" val="243733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6C8E-1876-130A-520C-B09C70FD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EA8C1-F976-A4C8-A4F7-F74DEFFB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Photometric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Decision Tree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Gradient Boosting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 Forest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Support Vector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K-Nearest Neighbors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Voting Classifier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44F282-55BD-D97A-8AB0-82C46A709EDF}"/>
              </a:ext>
            </a:extLst>
          </p:cNvPr>
          <p:cNvSpPr txBox="1">
            <a:spLocks/>
          </p:cNvSpPr>
          <p:nvPr/>
        </p:nvSpPr>
        <p:spPr>
          <a:xfrm>
            <a:off x="6096000" y="182880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Image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Connected NN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Connected NN + </a:t>
            </a:r>
            <a:r>
              <a:rPr lang="en-US" dirty="0" err="1"/>
              <a:t>HyberBand</a:t>
            </a:r>
            <a:r>
              <a:rPr lang="en-US" dirty="0"/>
              <a:t> 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Convolutional NN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Convolutional NN + </a:t>
            </a:r>
            <a:r>
              <a:rPr lang="en-US" dirty="0" err="1"/>
              <a:t>HyberBand</a:t>
            </a:r>
            <a:r>
              <a:rPr lang="en-US" dirty="0"/>
              <a:t> Tuning</a:t>
            </a:r>
          </a:p>
        </p:txBody>
      </p:sp>
    </p:spTree>
    <p:extLst>
      <p:ext uri="{BB962C8B-B14F-4D97-AF65-F5344CB8AC3E}">
        <p14:creationId xmlns:p14="http://schemas.microsoft.com/office/powerpoint/2010/main" val="62930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64FC-FC9E-9142-686A-42AE3E86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Baseline (Success or Failure)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A2700-A482-706D-894A-B040554D9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690688"/>
            <a:ext cx="6858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89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Evaluation – Photometry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BB0A9A0-647D-E976-DFBA-D1D631F3F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" y="1724025"/>
            <a:ext cx="6137910" cy="340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2C842-4A70-0DB0-4EDE-B05229E22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24025"/>
            <a:ext cx="613791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0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Experiments – Photometry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DE8D39E-30F5-CB37-5A82-C6486946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21672"/>
              </p:ext>
            </p:extLst>
          </p:nvPr>
        </p:nvGraphicFramePr>
        <p:xfrm>
          <a:off x="3992429" y="1825625"/>
          <a:ext cx="4207142" cy="4351339"/>
        </p:xfrm>
        <a:graphic>
          <a:graphicData uri="http://schemas.openxmlformats.org/drawingml/2006/table">
            <a:tbl>
              <a:tblPr/>
              <a:tblGrid>
                <a:gridCol w="2126190">
                  <a:extLst>
                    <a:ext uri="{9D8B030D-6E8A-4147-A177-3AD203B41FA5}">
                      <a16:colId xmlns:a16="http://schemas.microsoft.com/office/drawing/2014/main" val="2146495024"/>
                    </a:ext>
                  </a:extLst>
                </a:gridCol>
                <a:gridCol w="2080952">
                  <a:extLst>
                    <a:ext uri="{9D8B030D-6E8A-4147-A177-3AD203B41FA5}">
                      <a16:colId xmlns:a16="http://schemas.microsoft.com/office/drawing/2014/main" val="1867617929"/>
                    </a:ext>
                  </a:extLst>
                </a:gridCol>
              </a:tblGrid>
              <a:tr h="47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Model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Hyper-parameters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431827"/>
                  </a:ext>
                </a:extLst>
              </a:tr>
              <a:tr h="47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LogisticRegression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multi_class = "multinomial"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394083"/>
                  </a:ext>
                </a:extLst>
              </a:tr>
              <a:tr h="47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DecisionTreeClassifier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Defaults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414763"/>
                  </a:ext>
                </a:extLst>
              </a:tr>
              <a:tr h="1026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GradientBoostingClassifier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max depth = 10</a:t>
                      </a:r>
                      <a:b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n_estimators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= 10</a:t>
                      </a:r>
                      <a:b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criterion = "squared error"</a:t>
                      </a:r>
                      <a:b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min_samples_leaf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 = 1000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441476"/>
                  </a:ext>
                </a:extLst>
              </a:tr>
              <a:tr h="47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RandomForestClassifier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n_trees = 10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597447"/>
                  </a:ext>
                </a:extLst>
              </a:tr>
              <a:tr h="47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SVC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Defaults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601088"/>
                  </a:ext>
                </a:extLst>
              </a:tr>
              <a:tr h="47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KNeighborsClassifier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n_neighbors = 5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014072"/>
                  </a:ext>
                </a:extLst>
              </a:tr>
              <a:tr h="475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VotingClassifier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RandomForest</a:t>
                      </a:r>
                      <a:b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</a:b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GradientBoosting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7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427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Experiments – Photometry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8AB7D9-6475-CA5A-24C0-3E663BAF1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698435"/>
              </p:ext>
            </p:extLst>
          </p:nvPr>
        </p:nvGraphicFramePr>
        <p:xfrm>
          <a:off x="1327150" y="1486694"/>
          <a:ext cx="9537700" cy="4145280"/>
        </p:xfrm>
        <a:graphic>
          <a:graphicData uri="http://schemas.openxmlformats.org/drawingml/2006/table">
            <a:tbl>
              <a:tblPr/>
              <a:tblGrid>
                <a:gridCol w="2385218">
                  <a:extLst>
                    <a:ext uri="{9D8B030D-6E8A-4147-A177-3AD203B41FA5}">
                      <a16:colId xmlns:a16="http://schemas.microsoft.com/office/drawing/2014/main" val="2366493078"/>
                    </a:ext>
                  </a:extLst>
                </a:gridCol>
                <a:gridCol w="964237">
                  <a:extLst>
                    <a:ext uri="{9D8B030D-6E8A-4147-A177-3AD203B41FA5}">
                      <a16:colId xmlns:a16="http://schemas.microsoft.com/office/drawing/2014/main" val="3611752555"/>
                    </a:ext>
                  </a:extLst>
                </a:gridCol>
                <a:gridCol w="637538">
                  <a:extLst>
                    <a:ext uri="{9D8B030D-6E8A-4147-A177-3AD203B41FA5}">
                      <a16:colId xmlns:a16="http://schemas.microsoft.com/office/drawing/2014/main" val="722786721"/>
                    </a:ext>
                  </a:extLst>
                </a:gridCol>
                <a:gridCol w="865910">
                  <a:extLst>
                    <a:ext uri="{9D8B030D-6E8A-4147-A177-3AD203B41FA5}">
                      <a16:colId xmlns:a16="http://schemas.microsoft.com/office/drawing/2014/main" val="3745577634"/>
                    </a:ext>
                  </a:extLst>
                </a:gridCol>
                <a:gridCol w="799302">
                  <a:extLst>
                    <a:ext uri="{9D8B030D-6E8A-4147-A177-3AD203B41FA5}">
                      <a16:colId xmlns:a16="http://schemas.microsoft.com/office/drawing/2014/main" val="5580381"/>
                    </a:ext>
                  </a:extLst>
                </a:gridCol>
                <a:gridCol w="865910">
                  <a:extLst>
                    <a:ext uri="{9D8B030D-6E8A-4147-A177-3AD203B41FA5}">
                      <a16:colId xmlns:a16="http://schemas.microsoft.com/office/drawing/2014/main" val="2058610387"/>
                    </a:ext>
                  </a:extLst>
                </a:gridCol>
                <a:gridCol w="1484418">
                  <a:extLst>
                    <a:ext uri="{9D8B030D-6E8A-4147-A177-3AD203B41FA5}">
                      <a16:colId xmlns:a16="http://schemas.microsoft.com/office/drawing/2014/main" val="813544396"/>
                    </a:ext>
                  </a:extLst>
                </a:gridCol>
                <a:gridCol w="1535167">
                  <a:extLst>
                    <a:ext uri="{9D8B030D-6E8A-4147-A177-3AD203B41FA5}">
                      <a16:colId xmlns:a16="http://schemas.microsoft.com/office/drawing/2014/main" val="267036036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Model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Accuracy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Recall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Precision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FN Rate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F1 Score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ROC AUC OVR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ROC AUC OVO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1899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LogisticRegression</a:t>
                      </a:r>
                      <a:endParaRPr 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0.953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0.953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0.954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0.047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0.953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0.989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0.991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32037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DecisionTreeClassifier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0.962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0.04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0.961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0.97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0.971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0187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GradientBoostingClassifier</a:t>
                      </a:r>
                      <a:endParaRPr 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0.968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0.968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0.969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0.032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0.968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0.994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0.995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494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RandomForestClassifier</a:t>
                      </a:r>
                      <a:endParaRPr 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0.978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0.978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0.978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0.022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0.978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0.993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0.993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74578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SVC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0.969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0.969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0.97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0.031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0.969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0.993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0.994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64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KNeighborsClassifier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0.961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0.961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0.962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0.039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0.961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0.985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0.986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8383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VotingClassifier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0.025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0.996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0.996</a:t>
                      </a:r>
                    </a:p>
                  </a:txBody>
                  <a:tcPr marL="0" marR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0281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043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Experiments – Image Classification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DE8D39E-30F5-CB37-5A82-C6486946C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349943"/>
              </p:ext>
            </p:extLst>
          </p:nvPr>
        </p:nvGraphicFramePr>
        <p:xfrm>
          <a:off x="3837714" y="1828800"/>
          <a:ext cx="4516572" cy="2929515"/>
        </p:xfrm>
        <a:graphic>
          <a:graphicData uri="http://schemas.openxmlformats.org/drawingml/2006/table">
            <a:tbl>
              <a:tblPr/>
              <a:tblGrid>
                <a:gridCol w="1505524">
                  <a:extLst>
                    <a:ext uri="{9D8B030D-6E8A-4147-A177-3AD203B41FA5}">
                      <a16:colId xmlns:a16="http://schemas.microsoft.com/office/drawing/2014/main" val="2146495024"/>
                    </a:ext>
                  </a:extLst>
                </a:gridCol>
                <a:gridCol w="1505524">
                  <a:extLst>
                    <a:ext uri="{9D8B030D-6E8A-4147-A177-3AD203B41FA5}">
                      <a16:colId xmlns:a16="http://schemas.microsoft.com/office/drawing/2014/main" val="1867617929"/>
                    </a:ext>
                  </a:extLst>
                </a:gridCol>
                <a:gridCol w="1505524">
                  <a:extLst>
                    <a:ext uri="{9D8B030D-6E8A-4147-A177-3AD203B41FA5}">
                      <a16:colId xmlns:a16="http://schemas.microsoft.com/office/drawing/2014/main" val="23037821"/>
                    </a:ext>
                  </a:extLst>
                </a:gridCol>
              </a:tblGrid>
              <a:tr h="585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Model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Trainable Parameters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Epochs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431827"/>
                  </a:ext>
                </a:extLst>
              </a:tr>
              <a:tr h="585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Fully Connected NN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1,327,619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394083"/>
                  </a:ext>
                </a:extLst>
              </a:tr>
              <a:tr h="585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Fully Connected NN - 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HyperModel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9,981,443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414763"/>
                  </a:ext>
                </a:extLst>
              </a:tr>
              <a:tr h="585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Convolutional NN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16,836,611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441476"/>
                  </a:ext>
                </a:extLst>
              </a:tr>
              <a:tr h="5859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Convolutional NN – 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HyperModel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501,075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marL="8482" marR="8482" marT="848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597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38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Results - Accuracies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19222D-BBCE-47BD-795F-16910A148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530518"/>
              </p:ext>
            </p:extLst>
          </p:nvPr>
        </p:nvGraphicFramePr>
        <p:xfrm>
          <a:off x="2832100" y="1614871"/>
          <a:ext cx="6527800" cy="2446020"/>
        </p:xfrm>
        <a:graphic>
          <a:graphicData uri="http://schemas.openxmlformats.org/drawingml/2006/table">
            <a:tbl>
              <a:tblPr/>
              <a:tblGrid>
                <a:gridCol w="3136900">
                  <a:extLst>
                    <a:ext uri="{9D8B030D-6E8A-4147-A177-3AD203B41FA5}">
                      <a16:colId xmlns:a16="http://schemas.microsoft.com/office/drawing/2014/main" val="377097316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76979365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124812489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995019897"/>
                    </a:ext>
                  </a:extLst>
                </a:gridCol>
              </a:tblGrid>
              <a:tr h="407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Training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Validation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Testing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651598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VotingClassifier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567884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Fully Connected NN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0.787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0.815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0.805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65374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Fully Connected NN - HyperModel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0.541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0.784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544802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Convolutional NN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0.822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0.808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0.797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696383"/>
                  </a:ext>
                </a:extLst>
              </a:tr>
              <a:tr h="407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Convolutional NN - </a:t>
                      </a:r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HyperModel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0.808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0.814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0.816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464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344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Discussion + Comparison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632010B-4498-B107-EDDB-08B7D0455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" y="1819275"/>
            <a:ext cx="5795010" cy="321945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83662F0-A615-2F55-46DB-40FDFC734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009" y="1614871"/>
            <a:ext cx="5795010" cy="42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09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E05063-04DF-F9AF-B56E-C084F127D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2145308"/>
            <a:ext cx="1581150" cy="245078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 descr="A light in the dark&#10;&#10;Description automatically generated with low confidence">
            <a:extLst>
              <a:ext uri="{FF2B5EF4-FFF2-40B4-BE49-F238E27FC236}">
                <a16:creationId xmlns:a16="http://schemas.microsoft.com/office/drawing/2014/main" id="{E4133379-EFAE-04FF-446D-60331D47C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917" y="2146456"/>
            <a:ext cx="1873250" cy="2449635"/>
          </a:xfrm>
          <a:prstGeom prst="rect">
            <a:avLst/>
          </a:prstGeom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811EA5-F8A4-72F4-1E35-DC71571BC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84" y="2146456"/>
            <a:ext cx="5039249" cy="2449635"/>
          </a:xfrm>
          <a:prstGeom prst="rect">
            <a:avLst/>
          </a:prstGeom>
          <a:ln w="127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004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CC32-E7D6-EE83-5334-01D26CAB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0A18F-E79F-B6CC-2DD1-50D53523B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90" y="1690688"/>
            <a:ext cx="4983810" cy="3747825"/>
          </a:xfrm>
          <a:prstGeom prst="rect">
            <a:avLst/>
          </a:prstGeom>
        </p:spPr>
      </p:pic>
      <p:pic>
        <p:nvPicPr>
          <p:cNvPr id="7" name="Picture 6" descr="A satellite in space&#10;&#10;Description automatically generated with medium confidence">
            <a:extLst>
              <a:ext uri="{FF2B5EF4-FFF2-40B4-BE49-F238E27FC236}">
                <a16:creationId xmlns:a16="http://schemas.microsoft.com/office/drawing/2014/main" id="{D4773FF3-9220-EFAE-B09A-DB3D10B28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9" y="1690687"/>
            <a:ext cx="4992162" cy="37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92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A2336-8091-4A01-8E5C-A4F1F83F4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952" y="1614871"/>
            <a:ext cx="11624114" cy="413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3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E4856-10B5-8503-85C7-6EBB53765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127" y="1851009"/>
            <a:ext cx="6069746" cy="469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7736E1-6855-BC73-6E73-3E321832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669" y="3005102"/>
            <a:ext cx="625266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14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Standards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9399F19-E2B2-B91B-D70A-9B54FB643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8384" y="1533908"/>
            <a:ext cx="4305300" cy="149542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C7364A8-0AF6-7987-DCE7-03CAFD7C9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99" y="645112"/>
            <a:ext cx="6194501" cy="353971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80349F3-F9FD-2823-5810-005E30DFE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84" y="4423185"/>
            <a:ext cx="3880828" cy="1801813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BA65165-F3FC-07F0-39EC-F6E75B6240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58" y="3318284"/>
            <a:ext cx="4202551" cy="28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58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6C754-0677-C8E9-1B21-96D791E60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147" y="1500111"/>
            <a:ext cx="5267153" cy="3857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197C4-1241-636D-81EB-3114E0C23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702" y="1500802"/>
            <a:ext cx="5267153" cy="38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61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6C754-0677-C8E9-1B21-96D791E60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147" y="1500802"/>
            <a:ext cx="5267153" cy="3856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197C4-1241-636D-81EB-3114E0C23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703" y="1500802"/>
            <a:ext cx="5267151" cy="385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0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983E6B-8635-F8D8-2534-745FA8C8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C937D-7B2B-F49D-7B09-B8BF589A1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835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rs and galaxies in space&#10;&#10;Description automatically generated with medium confidence">
            <a:extLst>
              <a:ext uri="{FF2B5EF4-FFF2-40B4-BE49-F238E27FC236}">
                <a16:creationId xmlns:a16="http://schemas.microsoft.com/office/drawing/2014/main" id="{CFB8F4FA-DB34-3202-C545-046D9F2E0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94" y="0"/>
            <a:ext cx="936681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F83757-9559-0F0B-A816-BFA7E3211F72}"/>
              </a:ext>
            </a:extLst>
          </p:cNvPr>
          <p:cNvSpPr/>
          <p:nvPr/>
        </p:nvSpPr>
        <p:spPr>
          <a:xfrm>
            <a:off x="5715000" y="3549650"/>
            <a:ext cx="228600" cy="349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3ADD7-E5F1-E343-1F0B-A977DC09CE24}"/>
              </a:ext>
            </a:extLst>
          </p:cNvPr>
          <p:cNvCxnSpPr>
            <a:cxnSpLocks/>
          </p:cNvCxnSpPr>
          <p:nvPr/>
        </p:nvCxnSpPr>
        <p:spPr>
          <a:xfrm flipV="1">
            <a:off x="5715000" y="1658397"/>
            <a:ext cx="679450" cy="18912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24526B-5851-FA15-3000-FD39D6486E60}"/>
              </a:ext>
            </a:extLst>
          </p:cNvPr>
          <p:cNvCxnSpPr>
            <a:cxnSpLocks/>
          </p:cNvCxnSpPr>
          <p:nvPr/>
        </p:nvCxnSpPr>
        <p:spPr>
          <a:xfrm flipV="1">
            <a:off x="5943600" y="1658397"/>
            <a:ext cx="2425700" cy="18912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85024-936B-0C23-B9CF-4951F0A33C8B}"/>
              </a:ext>
            </a:extLst>
          </p:cNvPr>
          <p:cNvCxnSpPr>
            <a:cxnSpLocks/>
          </p:cNvCxnSpPr>
          <p:nvPr/>
        </p:nvCxnSpPr>
        <p:spPr>
          <a:xfrm>
            <a:off x="5715000" y="3898900"/>
            <a:ext cx="679450" cy="9657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B5D725-9349-A3BA-A5A9-7D89D0DA27B6}"/>
              </a:ext>
            </a:extLst>
          </p:cNvPr>
          <p:cNvCxnSpPr>
            <a:cxnSpLocks/>
          </p:cNvCxnSpPr>
          <p:nvPr/>
        </p:nvCxnSpPr>
        <p:spPr>
          <a:xfrm>
            <a:off x="5943600" y="3898900"/>
            <a:ext cx="2425700" cy="9657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96AF1CE-061B-43DC-CA06-54FD3A9D3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0" y="1658397"/>
            <a:ext cx="1974850" cy="32062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1942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027C-73E3-B120-A693-5B56AEE9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395F2DB-3D9C-3149-E8D4-B2BAB34F7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7" y="1690688"/>
            <a:ext cx="8342626" cy="47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FA5-D216-6D39-7477-2BC89B7B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 – Photometry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3A47C-20DB-5B95-FDFC-9FD808AFE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6505" y="1430338"/>
            <a:ext cx="9598090" cy="47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0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FA5-D216-6D39-7477-2BC89B7B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 – Photometry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3A47C-20DB-5B95-FDFC-9FD808AFE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6505" y="1430338"/>
            <a:ext cx="9598090" cy="47990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EB047-B163-1FE6-7801-EF0AAE49D6EA}"/>
                  </a:ext>
                </a:extLst>
              </p:cNvPr>
              <p:cNvSpPr txBox="1"/>
              <p:nvPr/>
            </p:nvSpPr>
            <p:spPr>
              <a:xfrm>
                <a:off x="10393395" y="4917440"/>
                <a:ext cx="1271758" cy="441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𝓏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𝑟𝑒𝑠𝑡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DEB047-B163-1FE6-7801-EF0AAE49D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395" y="4917440"/>
                <a:ext cx="1271758" cy="441211"/>
              </a:xfrm>
              <a:prstGeom prst="rect">
                <a:avLst/>
              </a:prstGeom>
              <a:blipFill>
                <a:blip r:embed="rId4"/>
                <a:stretch>
                  <a:fillRect l="-11483" t="-4167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943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FA5-D216-6D39-7477-2BC89B7B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 – Labels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7283C-0E3B-4BAB-E5EB-38C86FFD2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1690688"/>
            <a:ext cx="5819137" cy="3636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487DC-F88A-2D58-F836-99B3EE2A3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863" y="1690687"/>
            <a:ext cx="5819137" cy="36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FA5-D216-6D39-7477-2BC89B7B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 –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78681-236A-F18E-F430-5F313F87B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5287" y="1341280"/>
            <a:ext cx="7341425" cy="537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FA5-D216-6D39-7477-2BC89B7B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 – Images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78681-236A-F18E-F430-5F313F87B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23972" y="1342940"/>
            <a:ext cx="7344056" cy="53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FA5-D216-6D39-7477-2BC89B7B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 – Images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78681-236A-F18E-F430-5F313F87B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28773" y="2301464"/>
            <a:ext cx="5919928" cy="4331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56049-B08E-159E-40A5-AAA37196B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1342940"/>
            <a:ext cx="10839450" cy="730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512A56-9D64-80DC-79EA-7C4D9F265DB9}"/>
              </a:ext>
            </a:extLst>
          </p:cNvPr>
          <p:cNvSpPr txBox="1"/>
          <p:nvPr/>
        </p:nvSpPr>
        <p:spPr>
          <a:xfrm>
            <a:off x="6880225" y="2981325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C89F6-E32E-2950-2285-46C37095CBEB}"/>
              </a:ext>
            </a:extLst>
          </p:cNvPr>
          <p:cNvSpPr/>
          <p:nvPr/>
        </p:nvSpPr>
        <p:spPr>
          <a:xfrm>
            <a:off x="3284799" y="4140994"/>
            <a:ext cx="189446" cy="1595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2502AA-5E3B-7A89-7974-B78394C6515F}"/>
              </a:ext>
            </a:extLst>
          </p:cNvPr>
          <p:cNvCxnSpPr/>
          <p:nvPr/>
        </p:nvCxnSpPr>
        <p:spPr>
          <a:xfrm flipV="1">
            <a:off x="3284799" y="3165991"/>
            <a:ext cx="306126" cy="97500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618A27-6B82-B47D-CCA8-F98DC2B2D899}"/>
              </a:ext>
            </a:extLst>
          </p:cNvPr>
          <p:cNvCxnSpPr/>
          <p:nvPr/>
        </p:nvCxnSpPr>
        <p:spPr>
          <a:xfrm flipV="1">
            <a:off x="3474245" y="3165991"/>
            <a:ext cx="1210338" cy="97500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45CD14-412F-44BE-E46D-0092E24632F1}"/>
              </a:ext>
            </a:extLst>
          </p:cNvPr>
          <p:cNvCxnSpPr/>
          <p:nvPr/>
        </p:nvCxnSpPr>
        <p:spPr>
          <a:xfrm flipV="1">
            <a:off x="3474245" y="4056579"/>
            <a:ext cx="1210338" cy="24395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12331F-CC34-553C-AE3F-6852EC6BB86F}"/>
              </a:ext>
            </a:extLst>
          </p:cNvPr>
          <p:cNvCxnSpPr/>
          <p:nvPr/>
        </p:nvCxnSpPr>
        <p:spPr>
          <a:xfrm flipV="1">
            <a:off x="3284799" y="4056579"/>
            <a:ext cx="306080" cy="24395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D2604B-2F65-DC8E-1468-C3308095568B}"/>
              </a:ext>
            </a:extLst>
          </p:cNvPr>
          <p:cNvSpPr txBox="1"/>
          <p:nvPr/>
        </p:nvSpPr>
        <p:spPr>
          <a:xfrm>
            <a:off x="4440259" y="2866574"/>
            <a:ext cx="32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94CA4-C071-17C4-49F7-28410F6376D1}"/>
              </a:ext>
            </a:extLst>
          </p:cNvPr>
          <p:cNvSpPr txBox="1"/>
          <p:nvPr/>
        </p:nvSpPr>
        <p:spPr>
          <a:xfrm>
            <a:off x="461984" y="1506022"/>
            <a:ext cx="25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CACA72-2F20-3B6B-BEAB-59CF9A4C8F28}"/>
              </a:ext>
            </a:extLst>
          </p:cNvPr>
          <p:cNvSpPr txBox="1"/>
          <p:nvPr/>
        </p:nvSpPr>
        <p:spPr>
          <a:xfrm>
            <a:off x="461984" y="1759809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B5556E-DB99-F2E9-46AB-F51F6663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879" y="3165991"/>
            <a:ext cx="1093704" cy="890588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811121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</TotalTime>
  <Words>966</Words>
  <Application>Microsoft Office PowerPoint</Application>
  <PresentationFormat>Widescreen</PresentationFormat>
  <Paragraphs>329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Helvetica</vt:lpstr>
      <vt:lpstr>Office Theme</vt:lpstr>
      <vt:lpstr>SDSS Classification</vt:lpstr>
      <vt:lpstr>Problem Statement</vt:lpstr>
      <vt:lpstr>Objective</vt:lpstr>
      <vt:lpstr>Datasets – Photometry</vt:lpstr>
      <vt:lpstr>Datasets – Photometry</vt:lpstr>
      <vt:lpstr>Datasets – Labels</vt:lpstr>
      <vt:lpstr>Datasets – Images</vt:lpstr>
      <vt:lpstr>Datasets – Images </vt:lpstr>
      <vt:lpstr>Datasets – Images </vt:lpstr>
      <vt:lpstr>Block Diagram</vt:lpstr>
      <vt:lpstr>Methodology</vt:lpstr>
      <vt:lpstr>Baseline (Success or Failure)</vt:lpstr>
      <vt:lpstr>Evaluation – Photometry</vt:lpstr>
      <vt:lpstr>Experiments – Photometry</vt:lpstr>
      <vt:lpstr>Experiments – Photometry</vt:lpstr>
      <vt:lpstr>Experiments – Image Classification</vt:lpstr>
      <vt:lpstr>Results - Accuracies</vt:lpstr>
      <vt:lpstr>Discussion + Comparison</vt:lpstr>
      <vt:lpstr>Limitations</vt:lpstr>
      <vt:lpstr>Limitations</vt:lpstr>
      <vt:lpstr>Constraints</vt:lpstr>
      <vt:lpstr>Standards</vt:lpstr>
      <vt:lpstr>Future Work</vt:lpstr>
      <vt:lpstr>Future Work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SDSS Classification</dc:title>
  <dc:creator>Diego McDonald</dc:creator>
  <cp:lastModifiedBy>Diego McDonald</cp:lastModifiedBy>
  <cp:revision>112</cp:revision>
  <dcterms:created xsi:type="dcterms:W3CDTF">2023-03-05T21:56:20Z</dcterms:created>
  <dcterms:modified xsi:type="dcterms:W3CDTF">2023-04-20T23:01:15Z</dcterms:modified>
</cp:coreProperties>
</file>